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12"/>
  </p:notesMasterIdLst>
  <p:sldIdLst>
    <p:sldId id="256" r:id="rId2"/>
    <p:sldId id="257" r:id="rId3"/>
    <p:sldId id="261" r:id="rId4"/>
    <p:sldId id="258" r:id="rId5"/>
    <p:sldId id="259" r:id="rId6"/>
    <p:sldId id="260" r:id="rId7"/>
    <p:sldId id="262" r:id="rId8"/>
    <p:sldId id="264"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151" autoAdjust="0"/>
  </p:normalViewPr>
  <p:slideViewPr>
    <p:cSldViewPr snapToGrid="0">
      <p:cViewPr varScale="1">
        <p:scale>
          <a:sx n="69" d="100"/>
          <a:sy n="69" d="100"/>
        </p:scale>
        <p:origin x="40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98F50-6C5D-4681-91A4-6B1A949C50F9}" type="datetimeFigureOut">
              <a:rPr lang="en-US" smtClean="0"/>
              <a:t>5/26/2024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E46F9-F740-4F20-B04C-C0CB65A380B5}" type="slidenum">
              <a:rPr lang="en-US" smtClean="0"/>
              <a:t>‹#›</a:t>
            </a:fld>
            <a:endParaRPr lang="en-US"/>
          </a:p>
        </p:txBody>
      </p:sp>
    </p:spTree>
    <p:extLst>
      <p:ext uri="{BB962C8B-B14F-4D97-AF65-F5344CB8AC3E}">
        <p14:creationId xmlns:p14="http://schemas.microsoft.com/office/powerpoint/2010/main" val="521879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Good [morning/afternoon/evening], everyone. Thank you for joining my presentation today. My name is [Your Name], and I will be discussing an approach to detecting novelty in Martian geology. The focus is on using advanced high-dimensional tensor decomposition methods to preprocess multispectral images, aiming to enhance the detection of novel geological features on the surface of Mars.</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a:t>
            </a:fld>
            <a:endParaRPr lang="en-US"/>
          </a:p>
        </p:txBody>
      </p:sp>
    </p:spTree>
    <p:extLst>
      <p:ext uri="{BB962C8B-B14F-4D97-AF65-F5344CB8AC3E}">
        <p14:creationId xmlns:p14="http://schemas.microsoft.com/office/powerpoint/2010/main" val="1149552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following are the relevant prior studies. </a:t>
            </a:r>
            <a:r>
              <a:rPr lang="en-US" b="0" i="0" dirty="0">
                <a:solidFill>
                  <a:srgbClr val="ECECEC"/>
                </a:solidFill>
                <a:effectLst/>
                <a:highlight>
                  <a:srgbClr val="212121"/>
                </a:highlight>
                <a:latin typeface="Söhne"/>
              </a:rPr>
              <a:t>Thank you for your time. </a:t>
            </a:r>
            <a:endParaRPr lang="en-US" dirty="0"/>
          </a:p>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10</a:t>
            </a:fld>
            <a:endParaRPr lang="en-US"/>
          </a:p>
        </p:txBody>
      </p:sp>
    </p:spTree>
    <p:extLst>
      <p:ext uri="{BB962C8B-B14F-4D97-AF65-F5344CB8AC3E}">
        <p14:creationId xmlns:p14="http://schemas.microsoft.com/office/powerpoint/2010/main" val="275556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Exploration missions to Mars, like those involving the Curiosity rover, generate a large amount of multispectral image data. Identifying novel geological features within these images is crucial for further scientific analysis. However, the high-dimensional nature of these images poses a significant challenge for traditional analysis methods. To address this, we propose using advanced high-dimensional tensor decomposition methods, which can effectively handle complex data and aid in the identification of novel features.</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2</a:t>
            </a:fld>
            <a:endParaRPr lang="en-US"/>
          </a:p>
        </p:txBody>
      </p:sp>
    </p:spTree>
    <p:extLst>
      <p:ext uri="{BB962C8B-B14F-4D97-AF65-F5344CB8AC3E}">
        <p14:creationId xmlns:p14="http://schemas.microsoft.com/office/powerpoint/2010/main" val="4242685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Previous research has explored various methods for novelty detection, such as PCA, RX, autoencoder neural networks, and generative adversarial networks. While these methods have been effective to some extent, they often struggle with the high-dimensional nature of multispectral images. Our study aims to improve upon these methods by utilizing higher-dimensional decomposition techniques like CP and Tucker decomposition before conducting novelty detection training. This approach leverages the strengths of tensor decomposition to better handle complex, high-dimensional data.</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3</a:t>
            </a:fld>
            <a:endParaRPr lang="en-US"/>
          </a:p>
        </p:txBody>
      </p:sp>
    </p:spTree>
    <p:extLst>
      <p:ext uri="{BB962C8B-B14F-4D97-AF65-F5344CB8AC3E}">
        <p14:creationId xmlns:p14="http://schemas.microsoft.com/office/powerpoint/2010/main" val="104804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For our study, we collected a dataset of multispectral images. This is provided by a prior study. Each image is labeled as either typical or novel and each novel image is identified by experts from a prior study based on their type, such as DRT spots, dump piles, broken rocks, drill holes, meteorites, veins, float rocks, and bedrock. This comprehensive dataset allows us to train and evaluate our novelty detection models effectively.</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4</a:t>
            </a:fld>
            <a:endParaRPr lang="en-US"/>
          </a:p>
        </p:txBody>
      </p:sp>
    </p:spTree>
    <p:extLst>
      <p:ext uri="{BB962C8B-B14F-4D97-AF65-F5344CB8AC3E}">
        <p14:creationId xmlns:p14="http://schemas.microsoft.com/office/powerpoint/2010/main" val="4078252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We utilize several tensor decomposition techniques to preprocess our high-dimensional image data. CP decomposition breaks down tensors into a sum of rank-one components, making it easier to analyze complex datasets. Tucker decomposition, on the other hand, decomposes tensors into a core tensor and factor matrices, providing a more flexible representation of the data. Additionally, if there is time, we can employ Functional PCA, which reduces dimensionality while preserving essential features. These decomposition methods enable us to extract meaningful features from the images, facilitating more effective novelty detection.</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5</a:t>
            </a:fld>
            <a:endParaRPr lang="en-US"/>
          </a:p>
        </p:txBody>
      </p:sp>
    </p:spTree>
    <p:extLst>
      <p:ext uri="{BB962C8B-B14F-4D97-AF65-F5344CB8AC3E}">
        <p14:creationId xmlns:p14="http://schemas.microsoft.com/office/powerpoint/2010/main" val="266053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After preprocessing the images using tensor decomposition, we move on to model selection and training. We will experiment with various machine learning models, including Support Vector Machines (SVM), neural networks, decision trees, and random forests. Each model offers unique strengths, and we aim to identify the one that provides the best balance between detection accuracy and computational efficiency.</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6</a:t>
            </a:fld>
            <a:endParaRPr lang="en-US"/>
          </a:p>
        </p:txBody>
      </p:sp>
    </p:spTree>
    <p:extLst>
      <p:ext uri="{BB962C8B-B14F-4D97-AF65-F5344CB8AC3E}">
        <p14:creationId xmlns:p14="http://schemas.microsoft.com/office/powerpoint/2010/main" val="17229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To evaluate our models, we split the data into training, test, and validation sets in an 80/10/10 ratio. Our goal is to identify the top-performing decomposition rank that optimizes both prediction accuracy and runtime performance. This ensures that our approach is not only effective but also practical for real-world applications."</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7</a:t>
            </a:fld>
            <a:endParaRPr lang="en-US"/>
          </a:p>
        </p:txBody>
      </p:sp>
    </p:spTree>
    <p:extLst>
      <p:ext uri="{BB962C8B-B14F-4D97-AF65-F5344CB8AC3E}">
        <p14:creationId xmlns:p14="http://schemas.microsoft.com/office/powerpoint/2010/main" val="1637194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Once we have identified the best model and decomposition method, we document our results and prepare them for publication. Additionally, we provide recommendations for further research, which include applying our approach to other datasets, such as CCTV camera feeds for anomaly detection or temperature sensor images. </a:t>
            </a:r>
          </a:p>
          <a:p>
            <a:endParaRPr lang="en-US" b="0" i="0" dirty="0">
              <a:solidFill>
                <a:srgbClr val="ECECEC"/>
              </a:solidFill>
              <a:effectLst/>
              <a:highlight>
                <a:srgbClr val="212121"/>
              </a:highligh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8</a:t>
            </a:fld>
            <a:endParaRPr lang="en-US"/>
          </a:p>
        </p:txBody>
      </p:sp>
    </p:spTree>
    <p:extLst>
      <p:ext uri="{BB962C8B-B14F-4D97-AF65-F5344CB8AC3E}">
        <p14:creationId xmlns:p14="http://schemas.microsoft.com/office/powerpoint/2010/main" val="146074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highlight>
                  <a:srgbClr val="212121"/>
                </a:highlight>
                <a:latin typeface="Söhne"/>
              </a:rPr>
              <a:t>In conclusion, our study combines CP and Tucker decomposition with advanced novelty detection techniques to significantly enhance the detection of novel geological formations on Mars. This approach not only improves accuracy but also provides a practical solution for handling high-dimensional image data. </a:t>
            </a:r>
            <a:endParaRPr lang="en-US" dirty="0"/>
          </a:p>
        </p:txBody>
      </p:sp>
      <p:sp>
        <p:nvSpPr>
          <p:cNvPr id="4" name="Slide Number Placeholder 3"/>
          <p:cNvSpPr>
            <a:spLocks noGrp="1"/>
          </p:cNvSpPr>
          <p:nvPr>
            <p:ph type="sldNum" sz="quarter" idx="5"/>
          </p:nvPr>
        </p:nvSpPr>
        <p:spPr/>
        <p:txBody>
          <a:bodyPr/>
          <a:lstStyle/>
          <a:p>
            <a:fld id="{276E46F9-F740-4F20-B04C-C0CB65A380B5}" type="slidenum">
              <a:rPr lang="en-US" smtClean="0"/>
              <a:t>9</a:t>
            </a:fld>
            <a:endParaRPr lang="en-US"/>
          </a:p>
        </p:txBody>
      </p:sp>
    </p:spTree>
    <p:extLst>
      <p:ext uri="{BB962C8B-B14F-4D97-AF65-F5344CB8AC3E}">
        <p14:creationId xmlns:p14="http://schemas.microsoft.com/office/powerpoint/2010/main" val="3343103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363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05939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6506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729552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5/26/2024</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50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566165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1303349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4172921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63759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83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5/26/2024</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10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5/26/2024</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882364891"/>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A27539-4286-4FA8-9DA6-7CF23744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3097BD-473C-1F3C-E58C-8D61D4E101BD}"/>
              </a:ext>
            </a:extLst>
          </p:cNvPr>
          <p:cNvSpPr>
            <a:spLocks noGrp="1"/>
          </p:cNvSpPr>
          <p:nvPr>
            <p:ph type="ctrTitle"/>
          </p:nvPr>
        </p:nvSpPr>
        <p:spPr>
          <a:xfrm>
            <a:off x="7112369" y="1079500"/>
            <a:ext cx="4078800" cy="2138400"/>
          </a:xfrm>
        </p:spPr>
        <p:txBody>
          <a:bodyPr>
            <a:normAutofit fontScale="90000"/>
          </a:bodyPr>
          <a:lstStyle/>
          <a:p>
            <a:r>
              <a:rPr lang="en-US" sz="2800" kern="100" dirty="0">
                <a:effectLst/>
                <a:latin typeface="Aptos" panose="020B0004020202020204" pitchFamily="34" charset="0"/>
                <a:ea typeface="Aptos" panose="020B0004020202020204" pitchFamily="34" charset="0"/>
                <a:cs typeface="Times New Roman" panose="02020603050405020304" pitchFamily="18" charset="0"/>
              </a:rPr>
              <a:t>Novelty Detection in Martian Geology Using Advanced High-Dimensional Tensor Decomposition Methods</a:t>
            </a:r>
            <a:endParaRPr lang="en-US" sz="6000" dirty="0"/>
          </a:p>
        </p:txBody>
      </p:sp>
      <p:sp>
        <p:nvSpPr>
          <p:cNvPr id="3" name="Subtitle 2">
            <a:extLst>
              <a:ext uri="{FF2B5EF4-FFF2-40B4-BE49-F238E27FC236}">
                <a16:creationId xmlns:a16="http://schemas.microsoft.com/office/drawing/2014/main" id="{B76D770E-9720-65C4-E98F-207BA0A69F8D}"/>
              </a:ext>
            </a:extLst>
          </p:cNvPr>
          <p:cNvSpPr>
            <a:spLocks noGrp="1"/>
          </p:cNvSpPr>
          <p:nvPr>
            <p:ph type="subTitle" idx="1"/>
          </p:nvPr>
        </p:nvSpPr>
        <p:spPr>
          <a:xfrm>
            <a:off x="7112369" y="4113213"/>
            <a:ext cx="4078800" cy="1655762"/>
          </a:xfrm>
        </p:spPr>
        <p:txBody>
          <a:bodyPr>
            <a:normAutofit/>
          </a:bodyPr>
          <a:lstStyle/>
          <a:p>
            <a:r>
              <a:rPr lang="en-US" dirty="0"/>
              <a:t>Anthony Chan</a:t>
            </a:r>
          </a:p>
          <a:p>
            <a:r>
              <a:rPr lang="en-US" dirty="0"/>
              <a:t>May 28, 2024</a:t>
            </a:r>
          </a:p>
        </p:txBody>
      </p:sp>
      <p:pic>
        <p:nvPicPr>
          <p:cNvPr id="4" name="Picture 3" descr="A marble with brown and aqua colors">
            <a:extLst>
              <a:ext uri="{FF2B5EF4-FFF2-40B4-BE49-F238E27FC236}">
                <a16:creationId xmlns:a16="http://schemas.microsoft.com/office/drawing/2014/main" id="{A974D283-2672-A1E9-7375-D6D32D655ED5}"/>
              </a:ext>
            </a:extLst>
          </p:cNvPr>
          <p:cNvPicPr>
            <a:picLocks noChangeAspect="1"/>
          </p:cNvPicPr>
          <p:nvPr/>
        </p:nvPicPr>
        <p:blipFill rotWithShape="1">
          <a:blip r:embed="rId5"/>
          <a:srcRect l="15810" r="20919" b="1"/>
          <a:stretch/>
        </p:blipFill>
        <p:spPr>
          <a:xfrm>
            <a:off x="20" y="10"/>
            <a:ext cx="6111518" cy="6857990"/>
          </a:xfrm>
          <a:prstGeom prst="rect">
            <a:avLst/>
          </a:prstGeom>
        </p:spPr>
      </p:pic>
      <p:cxnSp>
        <p:nvCxnSpPr>
          <p:cNvPr id="11" name="Straight Connector 10">
            <a:extLst>
              <a:ext uri="{FF2B5EF4-FFF2-40B4-BE49-F238E27FC236}">
                <a16:creationId xmlns:a16="http://schemas.microsoft.com/office/drawing/2014/main" id="{C5E74535-9C0E-4211-B088-610AD56262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1769"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19" name="Audio 18">
            <a:hlinkClick r:id="" action="ppaction://media"/>
            <a:extLst>
              <a:ext uri="{FF2B5EF4-FFF2-40B4-BE49-F238E27FC236}">
                <a16:creationId xmlns:a16="http://schemas.microsoft.com/office/drawing/2014/main" id="{E696ADD3-45B8-C544-3994-6E09FCCB9B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9127150"/>
      </p:ext>
    </p:extLst>
  </p:cSld>
  <p:clrMapOvr>
    <a:masterClrMapping/>
  </p:clrMapOvr>
  <mc:AlternateContent xmlns:mc="http://schemas.openxmlformats.org/markup-compatibility/2006">
    <mc:Choice xmlns:p14="http://schemas.microsoft.com/office/powerpoint/2010/main" Requires="p14">
      <p:transition spd="slow" p14:dur="2000" advTm="26359"/>
    </mc:Choice>
    <mc:Fallback>
      <p:transition spd="slow" advTm="26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Prior studies</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805066"/>
          </a:xfrm>
        </p:spPr>
        <p:txBody>
          <a:bodyPr>
            <a:normAutofit fontScale="92500" lnSpcReduction="10000"/>
          </a:bodyPr>
          <a:lstStyle/>
          <a:p>
            <a:pPr>
              <a:lnSpc>
                <a:spcPct val="107000"/>
              </a:lnSpc>
              <a:spcBef>
                <a:spcPts val="0"/>
              </a:spcBef>
            </a:pPr>
            <a:r>
              <a:rPr lang="en-US" sz="1800" dirty="0">
                <a:effectLst/>
                <a:latin typeface="Aptos" panose="020B0004020202020204" pitchFamily="34" charset="0"/>
                <a:ea typeface="Aptos" panose="020B0004020202020204" pitchFamily="34" charset="0"/>
                <a:cs typeface="Times New Roman" panose="02020603050405020304" pitchFamily="18" charset="0"/>
              </a:rPr>
              <a:t>Comparison of novelty detection methods for multispectral images in rover-based planetary exploration missions</a:t>
            </a:r>
          </a:p>
          <a:p>
            <a:pPr lvl="1">
              <a:lnSpc>
                <a:spcPct val="107000"/>
              </a:lnSpc>
              <a:spcBef>
                <a:spcPts val="0"/>
              </a:spcBef>
            </a:pPr>
            <a:r>
              <a:rPr lang="en-US" sz="1800" dirty="0">
                <a:effectLst/>
                <a:latin typeface="Aptos" panose="020B0004020202020204" pitchFamily="34" charset="0"/>
                <a:ea typeface="Aptos" panose="020B0004020202020204" pitchFamily="34" charset="0"/>
                <a:cs typeface="Times New Roman" panose="02020603050405020304" pitchFamily="18" charset="0"/>
              </a:rPr>
              <a:t>Kerner,  Wagstaff, </a:t>
            </a:r>
            <a:r>
              <a:rPr lang="en-US" sz="1800" dirty="0" err="1">
                <a:effectLst/>
                <a:latin typeface="Aptos" panose="020B0004020202020204" pitchFamily="34" charset="0"/>
                <a:ea typeface="Aptos" panose="020B0004020202020204" pitchFamily="34" charset="0"/>
                <a:cs typeface="Times New Roman" panose="02020603050405020304" pitchFamily="18" charset="0"/>
              </a:rPr>
              <a:t>Bue</a:t>
            </a:r>
            <a:r>
              <a:rPr lang="en-US" sz="1800" dirty="0">
                <a:effectLst/>
                <a:latin typeface="Aptos" panose="020B0004020202020204" pitchFamily="34" charset="0"/>
                <a:ea typeface="Aptos" panose="020B0004020202020204" pitchFamily="34" charset="0"/>
                <a:cs typeface="Times New Roman" panose="02020603050405020304" pitchFamily="18" charset="0"/>
              </a:rPr>
              <a:t>, Wellington, Jacob, Horton, Bell, Kwan, Amor</a:t>
            </a:r>
            <a:endParaRPr lang="en-US" sz="18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endParaRPr lang="en-US" sz="18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Principal Component Analysis (PCA): Uses reconstruction error from principal subspace as a novelty score.</a:t>
            </a:r>
          </a:p>
          <a:p>
            <a:pPr lvl="1">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Kwak (2008), Chandola et al. (2009),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Toivola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(2010), Wagstaff et al. (2013), Xiao et al. (2013), Jablonski et al. (2015).</a:t>
            </a:r>
          </a:p>
          <a:p>
            <a:pPr lvl="1">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dirty="0">
                <a:effectLst/>
                <a:latin typeface="Aptos" panose="020B0004020202020204" pitchFamily="34" charset="0"/>
                <a:ea typeface="Aptos" panose="020B0004020202020204" pitchFamily="34" charset="0"/>
                <a:cs typeface="Times New Roman" panose="02020603050405020304" pitchFamily="18" charset="0"/>
              </a:rPr>
              <a:t>Autoencoders: Neural networks trained to minimize reconstruction error for typical examples; score novelty using reconstruction error</a:t>
            </a:r>
          </a:p>
          <a:p>
            <a:pPr lvl="1">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Hinton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Salakhutdinov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(2006),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Japkowicz</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(1995), Thompson et al. (2002), Williams et al. (2002),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Manevitz</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Yousef (2007), Xiong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Zuo</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(2016), Richter and Roy (2017), Zhou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Paaenroth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(2017), Kerner et al. (2019).</a:t>
            </a:r>
          </a:p>
          <a:p>
            <a:pPr>
              <a:lnSpc>
                <a:spcPct val="107000"/>
              </a:lnSpc>
              <a:spcBef>
                <a:spcPts val="0"/>
              </a:spcBef>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Variational Autoencoders &amp; GANs: Proposed for complex data relationships and novelty detection.</a:t>
            </a:r>
          </a:p>
          <a:p>
            <a:pPr lvl="1">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 and Cho (2015), Park et al. (2018), Goodfellow et al. (2014),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Antipov</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(2017), Dong et al. (2018),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Schlegl</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(2017),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Akcay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et al. (2018), Zenati et al. (2018b).</a:t>
            </a:r>
          </a:p>
          <a:p>
            <a:pPr>
              <a:lnSpc>
                <a:spcPct val="107000"/>
              </a:lnSpc>
              <a:spcBef>
                <a:spcPts val="0"/>
              </a:spcBef>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C92611C-EDDE-01D0-D3B9-928D3BFCDA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8150705"/>
      </p:ext>
    </p:extLst>
  </p:cSld>
  <p:clrMapOvr>
    <a:masterClrMapping/>
  </p:clrMapOvr>
  <mc:AlternateContent xmlns:mc="http://schemas.openxmlformats.org/markup-compatibility/2006">
    <mc:Choice xmlns:p14="http://schemas.microsoft.com/office/powerpoint/2010/main" Requires="p14">
      <p:transition spd="slow" p14:dur="2000" advTm="5486"/>
    </mc:Choice>
    <mc:Fallback>
      <p:transition spd="slow" advTm="5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FB-28AF-1DA3-4D49-88DE1F392AE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EC629C9-3E4A-3E04-9FA7-1092FDF5A204}"/>
              </a:ext>
            </a:extLst>
          </p:cNvPr>
          <p:cNvSpPr>
            <a:spLocks noGrp="1"/>
          </p:cNvSpPr>
          <p:nvPr>
            <p:ph idx="1"/>
          </p:nvPr>
        </p:nvSpPr>
        <p:spPr/>
        <p:txBody>
          <a:bodyPr/>
          <a:lstStyle/>
          <a:p>
            <a:r>
              <a:rPr lang="en-US" dirty="0"/>
              <a:t>Importance of identifying novel geological features on Mars</a:t>
            </a:r>
          </a:p>
          <a:p>
            <a:r>
              <a:rPr lang="en-US" dirty="0"/>
              <a:t>Challenge: High-dimensional nature of multispectral images</a:t>
            </a:r>
          </a:p>
          <a:p>
            <a:r>
              <a:rPr lang="en-US" dirty="0"/>
              <a:t>Solution: Advanced high-dimensional tensor decomposition methods</a:t>
            </a:r>
          </a:p>
        </p:txBody>
      </p:sp>
      <p:pic>
        <p:nvPicPr>
          <p:cNvPr id="6" name="Audio 5">
            <a:hlinkClick r:id="" action="ppaction://media"/>
            <a:extLst>
              <a:ext uri="{FF2B5EF4-FFF2-40B4-BE49-F238E27FC236}">
                <a16:creationId xmlns:a16="http://schemas.microsoft.com/office/drawing/2014/main" id="{B584077D-C4C2-7696-D2F4-72EF2E814CA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0716442"/>
      </p:ext>
    </p:extLst>
  </p:cSld>
  <p:clrMapOvr>
    <a:masterClrMapping/>
  </p:clrMapOvr>
  <mc:AlternateContent xmlns:mc="http://schemas.openxmlformats.org/markup-compatibility/2006">
    <mc:Choice xmlns:p14="http://schemas.microsoft.com/office/powerpoint/2010/main" Requires="p14">
      <p:transition spd="slow" p14:dur="2000" advTm="35399"/>
    </mc:Choice>
    <mc:Fallback>
      <p:transition spd="slow" advTm="3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64FB-28AF-1DA3-4D49-88DE1F392AE1}"/>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7EC629C9-3E4A-3E04-9FA7-1092FDF5A204}"/>
              </a:ext>
            </a:extLst>
          </p:cNvPr>
          <p:cNvSpPr>
            <a:spLocks noGrp="1"/>
          </p:cNvSpPr>
          <p:nvPr>
            <p:ph idx="1"/>
          </p:nvPr>
        </p:nvSpPr>
        <p:spPr/>
        <p:txBody>
          <a:bodyPr/>
          <a:lstStyle/>
          <a:p>
            <a:r>
              <a:rPr lang="en-US" dirty="0"/>
              <a:t>Prior studies conducted novelty detection using lower dimensional decomposition methods such as PCA, RX, autoencoder neural networks and generative adversarial networks</a:t>
            </a:r>
          </a:p>
          <a:p>
            <a:endParaRPr lang="en-US" dirty="0"/>
          </a:p>
          <a:p>
            <a:r>
              <a:rPr lang="en-US" dirty="0"/>
              <a:t>This study will use higher dimensional decomposition methods such as CP and tucker decomposition prior to novelty detection training.</a:t>
            </a:r>
          </a:p>
        </p:txBody>
      </p:sp>
      <p:pic>
        <p:nvPicPr>
          <p:cNvPr id="5" name="Audio 4">
            <a:hlinkClick r:id="" action="ppaction://media"/>
            <a:extLst>
              <a:ext uri="{FF2B5EF4-FFF2-40B4-BE49-F238E27FC236}">
                <a16:creationId xmlns:a16="http://schemas.microsoft.com/office/drawing/2014/main" id="{8DF13B83-D84C-51CA-0584-0C484CAEE4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72327630"/>
      </p:ext>
    </p:extLst>
  </p:cSld>
  <p:clrMapOvr>
    <a:masterClrMapping/>
  </p:clrMapOvr>
  <mc:AlternateContent xmlns:mc="http://schemas.openxmlformats.org/markup-compatibility/2006">
    <mc:Choice xmlns:p14="http://schemas.microsoft.com/office/powerpoint/2010/main" Requires="p14">
      <p:transition spd="slow" p14:dur="2000" advTm="41755"/>
    </mc:Choice>
    <mc:Fallback>
      <p:transition spd="slow" advTm="41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Data collection and pre-processing</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85925"/>
            <a:ext cx="10213200" cy="4658314"/>
          </a:xfrm>
        </p:spPr>
        <p:txBody>
          <a:bodyPr>
            <a:normAutofit/>
          </a:bodyPr>
          <a:lstStyle/>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Load images associate with typical or novel labels</a:t>
            </a:r>
          </a:p>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Each image set contains six 64x64 grayscale image</a:t>
            </a:r>
          </a:p>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11,114 sets of non-novel images = total of 66,684 images</a:t>
            </a:r>
          </a:p>
          <a:p>
            <a:pPr marL="342900" marR="0" lvl="0" indent="-342900">
              <a:lnSpc>
                <a:spcPct val="107000"/>
              </a:lnSpc>
              <a:spcBef>
                <a:spcPts val="0"/>
              </a:spcBef>
              <a:spcAft>
                <a:spcPts val="0"/>
              </a:spcAft>
              <a:buFont typeface="Aptos" panose="020B0004020202020204" pitchFamily="34" charset="0"/>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430 novel images sets = total of  2580 images</a:t>
            </a:r>
          </a:p>
          <a:p>
            <a:pPr marL="742950" marR="0" lvl="1" indent="-285750">
              <a:lnSpc>
                <a:spcPct val="107000"/>
              </a:lnSpc>
              <a:spcBef>
                <a:spcPts val="0"/>
              </a:spcBef>
              <a:spcAft>
                <a:spcPts val="0"/>
              </a:spcAft>
              <a:buFont typeface="Courier New" panose="02070309020205020404" pitchFamily="49" charset="0"/>
              <a:buChar char="o"/>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Novel images and its type are identified by an expert.</a:t>
            </a:r>
          </a:p>
          <a:p>
            <a:pPr marL="742950" marR="0" lvl="1" indent="-285750">
              <a:lnSpc>
                <a:spcPct val="107000"/>
              </a:lnSpc>
              <a:spcBef>
                <a:spcPts val="0"/>
              </a:spcBef>
              <a:spcAft>
                <a:spcPts val="0"/>
              </a:spcAft>
              <a:buFont typeface="Courier New" panose="02070309020205020404" pitchFamily="49" charset="0"/>
              <a:buChar char="o"/>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Several types of novel images</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DRT spot</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Dump pile</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Broken rock</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Drill hole</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Meteorite</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Vein</a:t>
            </a:r>
          </a:p>
          <a:p>
            <a:pPr marL="1143000" marR="0" lvl="2" indent="-228600">
              <a:lnSpc>
                <a:spcPct val="107000"/>
              </a:lnSpc>
              <a:spcBef>
                <a:spcPts val="0"/>
              </a:spcBef>
              <a:spcAft>
                <a:spcPts val="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Float rock</a:t>
            </a:r>
          </a:p>
          <a:p>
            <a:pPr marL="1143000" marR="0" lvl="2" indent="-228600">
              <a:lnSpc>
                <a:spcPct val="107000"/>
              </a:lnSpc>
              <a:spcBef>
                <a:spcPts val="0"/>
              </a:spcBef>
              <a:spcAft>
                <a:spcPts val="800"/>
              </a:spcAft>
              <a:buFont typeface="Wingdings" panose="05000000000000000000" pitchFamily="2" charset="2"/>
              <a:buChar char=""/>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Bedrock </a:t>
            </a:r>
          </a:p>
          <a:p>
            <a:endParaRPr lang="en-US" dirty="0"/>
          </a:p>
        </p:txBody>
      </p:sp>
      <p:pic>
        <p:nvPicPr>
          <p:cNvPr id="5" name="Audio 4">
            <a:hlinkClick r:id="" action="ppaction://media"/>
            <a:extLst>
              <a:ext uri="{FF2B5EF4-FFF2-40B4-BE49-F238E27FC236}">
                <a16:creationId xmlns:a16="http://schemas.microsoft.com/office/drawing/2014/main" id="{ABA8EE7D-50B2-89ED-70DE-4BE2C721BB5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0119321"/>
      </p:ext>
    </p:extLst>
  </p:cSld>
  <p:clrMapOvr>
    <a:masterClrMapping/>
  </p:clrMapOvr>
  <mc:AlternateContent xmlns:mc="http://schemas.openxmlformats.org/markup-compatibility/2006">
    <mc:Choice xmlns:p14="http://schemas.microsoft.com/office/powerpoint/2010/main" Requires="p14">
      <p:transition spd="slow" p14:dur="2000" advTm="33217"/>
    </mc:Choice>
    <mc:Fallback>
      <p:transition spd="slow" advTm="33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Tensor decomposition</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85925"/>
            <a:ext cx="10213200" cy="4953000"/>
          </a:xfrm>
        </p:spPr>
        <p:txBody>
          <a:bodyPr>
            <a:normAutofit/>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CP decomposition </a:t>
            </a: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nSpc>
                <a:spcPct val="107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Tucker decomposition</a:t>
            </a: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Functional PCA</a:t>
            </a:r>
          </a:p>
          <a:p>
            <a:pPr marL="342900" marR="0" lvl="0" indent="-342900">
              <a:lnSpc>
                <a:spcPct val="107000"/>
              </a:lnSpc>
              <a:spcBef>
                <a:spcPts val="0"/>
              </a:spcBef>
              <a:spcAft>
                <a:spcPts val="800"/>
              </a:spcAft>
              <a:buFont typeface="Aptos" panose="020B00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D1F8EAB-99C1-AF40-0294-D7B0B16DE9F5}"/>
              </a:ext>
            </a:extLst>
          </p:cNvPr>
          <p:cNvPicPr>
            <a:picLocks noChangeAspect="1"/>
          </p:cNvPicPr>
          <p:nvPr/>
        </p:nvPicPr>
        <p:blipFill>
          <a:blip r:embed="rId5"/>
          <a:stretch>
            <a:fillRect/>
          </a:stretch>
        </p:blipFill>
        <p:spPr>
          <a:xfrm>
            <a:off x="2600325" y="2020095"/>
            <a:ext cx="6743700" cy="1704975"/>
          </a:xfrm>
          <a:prstGeom prst="rect">
            <a:avLst/>
          </a:prstGeom>
        </p:spPr>
      </p:pic>
      <p:pic>
        <p:nvPicPr>
          <p:cNvPr id="9" name="Picture 8">
            <a:extLst>
              <a:ext uri="{FF2B5EF4-FFF2-40B4-BE49-F238E27FC236}">
                <a16:creationId xmlns:a16="http://schemas.microsoft.com/office/drawing/2014/main" id="{675BEA7E-FAD3-326A-28E1-289C6F0F3AAC}"/>
              </a:ext>
            </a:extLst>
          </p:cNvPr>
          <p:cNvPicPr>
            <a:picLocks noChangeAspect="1"/>
          </p:cNvPicPr>
          <p:nvPr/>
        </p:nvPicPr>
        <p:blipFill>
          <a:blip r:embed="rId6"/>
          <a:stretch>
            <a:fillRect/>
          </a:stretch>
        </p:blipFill>
        <p:spPr>
          <a:xfrm>
            <a:off x="2600325" y="4162425"/>
            <a:ext cx="3724275" cy="1538145"/>
          </a:xfrm>
          <a:prstGeom prst="rect">
            <a:avLst/>
          </a:prstGeom>
        </p:spPr>
      </p:pic>
      <p:pic>
        <p:nvPicPr>
          <p:cNvPr id="11" name="Audio 10">
            <a:hlinkClick r:id="" action="ppaction://media"/>
            <a:extLst>
              <a:ext uri="{FF2B5EF4-FFF2-40B4-BE49-F238E27FC236}">
                <a16:creationId xmlns:a16="http://schemas.microsoft.com/office/drawing/2014/main" id="{E4AD654B-654C-4CCF-5B38-3769A12C0EA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4688921"/>
      </p:ext>
    </p:extLst>
  </p:cSld>
  <p:clrMapOvr>
    <a:masterClrMapping/>
  </p:clrMapOvr>
  <mc:AlternateContent xmlns:mc="http://schemas.openxmlformats.org/markup-compatibility/2006">
    <mc:Choice xmlns:p14="http://schemas.microsoft.com/office/powerpoint/2010/main" Requires="p14">
      <p:transition spd="slow" p14:dur="2000" advTm="45312"/>
    </mc:Choice>
    <mc:Fallback>
      <p:transition spd="slow" advTm="45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a:xfrm>
            <a:off x="989400" y="348155"/>
            <a:ext cx="10213200" cy="1112836"/>
          </a:xfrm>
        </p:spPr>
        <p:txBody>
          <a:bodyPr/>
          <a:lstStyle/>
          <a:p>
            <a:pPr marL="0" marR="0">
              <a:lnSpc>
                <a:spcPct val="107000"/>
              </a:lnSpc>
              <a:spcBef>
                <a:spcPts val="0"/>
              </a:spcBef>
              <a:spcAft>
                <a:spcPts val="800"/>
              </a:spcAft>
            </a:pPr>
            <a:r>
              <a:rPr lang="en-US" dirty="0"/>
              <a:t>Model selection and training</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SVM</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Neural networks</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Decision trees</a:t>
            </a:r>
          </a:p>
          <a:p>
            <a:pPr marL="342900" marR="0" lvl="0" indent="-342900">
              <a:lnSpc>
                <a:spcPct val="107000"/>
              </a:lnSpc>
              <a:spcBef>
                <a:spcPts val="0"/>
              </a:spcBef>
              <a:spcAft>
                <a:spcPts val="800"/>
              </a:spcAft>
              <a:buFont typeface="Aptos" panose="020B00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Random forests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ED925728-A519-EF31-6145-537A351FFF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0887948"/>
      </p:ext>
    </p:extLst>
  </p:cSld>
  <p:clrMapOvr>
    <a:masterClrMapping/>
  </p:clrMapOvr>
  <mc:AlternateContent xmlns:mc="http://schemas.openxmlformats.org/markup-compatibility/2006">
    <mc:Choice xmlns:p14="http://schemas.microsoft.com/office/powerpoint/2010/main" Requires="p14">
      <p:transition spd="slow" p14:dur="2000" advTm="25082"/>
    </mc:Choice>
    <mc:Fallback>
      <p:transition spd="slow" advTm="2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Model evaluation and threshold selection</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p:txBody>
          <a:bodyPr/>
          <a:lstStyle/>
          <a:p>
            <a:pPr marL="342900" indent="-342900">
              <a:lnSpc>
                <a:spcPct val="107000"/>
              </a:lnSpc>
              <a:spcBef>
                <a:spcPts val="0"/>
              </a:spcBef>
              <a:spcAft>
                <a:spcPts val="800"/>
              </a:spcAft>
              <a:buFont typeface="Aptos" panose="020B0004020202020204" pitchFamily="34" charset="0"/>
              <a:buChar char="-"/>
            </a:pPr>
            <a:r>
              <a:rPr lang="en-US" sz="1800" kern="100" dirty="0">
                <a:latin typeface="Aptos" panose="020B0004020202020204" pitchFamily="34" charset="0"/>
                <a:ea typeface="Aptos" panose="020B0004020202020204" pitchFamily="34" charset="0"/>
                <a:cs typeface="Times New Roman" panose="02020603050405020304" pitchFamily="18" charset="0"/>
              </a:rPr>
              <a:t>Training / Test / Validation split 80/10/10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Evaluate detection accuracy on the test sets</a:t>
            </a:r>
          </a:p>
          <a:p>
            <a:pPr marL="342900" indent="-342900">
              <a:lnSpc>
                <a:spcPct val="107000"/>
              </a:lnSpc>
              <a:spcBef>
                <a:spcPts val="0"/>
              </a:spcBef>
              <a:spcAft>
                <a:spcPts val="80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Select the top performing decomposition rank that optimizes prediction accuracy with run time performance.</a:t>
            </a: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Aptos" panose="020B0004020202020204" pitchFamily="34" charset="0"/>
              <a:buChar char="-"/>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3E4D034B-46F9-A3D6-911B-14B8D2733D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45089711"/>
      </p:ext>
    </p:extLst>
  </p:cSld>
  <p:clrMapOvr>
    <a:masterClrMapping/>
  </p:clrMapOvr>
  <mc:AlternateContent xmlns:mc="http://schemas.openxmlformats.org/markup-compatibility/2006">
    <mc:Choice xmlns:p14="http://schemas.microsoft.com/office/powerpoint/2010/main" Requires="p14">
      <p:transition spd="slow" p14:dur="2000" advTm="20731"/>
    </mc:Choice>
    <mc:Fallback>
      <p:transition spd="slow" advTm="2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Model deployment and recommendations</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040191"/>
          </a:xfrm>
        </p:spPr>
        <p:txBody>
          <a:bodyPr/>
          <a:lstStyle/>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Document results and </a:t>
            </a:r>
            <a:r>
              <a:rPr lang="en-US" sz="1800" kern="100" dirty="0">
                <a:latin typeface="Aptos" panose="020B0004020202020204" pitchFamily="34" charset="0"/>
                <a:ea typeface="Aptos" panose="020B0004020202020204" pitchFamily="34" charset="0"/>
                <a:cs typeface="Times New Roman" panose="02020603050405020304" pitchFamily="18" charset="0"/>
              </a:rPr>
              <a:t>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ecommendations for further research</a:t>
            </a: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Future Work: Application to other datasets, further optimization</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Other image sets</a:t>
            </a:r>
          </a:p>
          <a:p>
            <a:pPr marL="1462950" lvl="2" indent="-285750">
              <a:lnSpc>
                <a:spcPct val="107000"/>
              </a:lnSpc>
              <a:spcBef>
                <a:spcPts val="0"/>
              </a:spcBef>
              <a:buFont typeface="Courier New" panose="02070309020205020404" pitchFamily="49" charset="0"/>
              <a:buChar char="o"/>
            </a:pPr>
            <a:r>
              <a:rPr lang="en-US" sz="1800" kern="100" dirty="0" err="1">
                <a:latin typeface="Aptos" panose="020B0004020202020204" pitchFamily="34" charset="0"/>
                <a:cs typeface="Times New Roman" panose="02020603050405020304" pitchFamily="18" charset="0"/>
              </a:rPr>
              <a:t>Eg.</a:t>
            </a:r>
            <a:r>
              <a:rPr lang="en-US" sz="1800" kern="100" dirty="0">
                <a:latin typeface="Aptos" panose="020B0004020202020204" pitchFamily="34" charset="0"/>
                <a:cs typeface="Times New Roman" panose="02020603050405020304" pitchFamily="18" charset="0"/>
              </a:rPr>
              <a:t> CCTV cameras for anomaly detection, temperature sensor images, etc.</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Signal data sets for anomaly detection</a:t>
            </a:r>
          </a:p>
          <a:p>
            <a:pPr marL="342900" marR="0" lvl="0" indent="-342900">
              <a:lnSpc>
                <a:spcPct val="107000"/>
              </a:lnSpc>
              <a:spcBef>
                <a:spcPts val="0"/>
              </a:spcBef>
              <a:spcAft>
                <a:spcPts val="0"/>
              </a:spcAft>
              <a:buFont typeface="Aptos" panose="020B0004020202020204" pitchFamily="34" charset="0"/>
              <a:buChar cha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072BD8A4-30D1-3B8D-B7BE-EFC8E34EF5C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17192833"/>
      </p:ext>
    </p:extLst>
  </p:cSld>
  <p:clrMapOvr>
    <a:masterClrMapping/>
  </p:clrMapOvr>
  <mc:AlternateContent xmlns:mc="http://schemas.openxmlformats.org/markup-compatibility/2006">
    <mc:Choice xmlns:p14="http://schemas.microsoft.com/office/powerpoint/2010/main" Requires="p14">
      <p:transition spd="slow" p14:dur="2000" advTm="25292"/>
    </mc:Choice>
    <mc:Fallback>
      <p:transition spd="slow" advTm="25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35E0-98B7-6966-2C3C-BB517A60C4C4}"/>
              </a:ext>
            </a:extLst>
          </p:cNvPr>
          <p:cNvSpPr>
            <a:spLocks noGrp="1"/>
          </p:cNvSpPr>
          <p:nvPr>
            <p:ph type="title"/>
          </p:nvPr>
        </p:nvSpPr>
        <p:spPr/>
        <p:txBody>
          <a:bodyPr/>
          <a:lstStyle/>
          <a:p>
            <a:pPr marL="0" marR="0">
              <a:lnSpc>
                <a:spcPct val="107000"/>
              </a:lnSpc>
              <a:spcBef>
                <a:spcPts val="0"/>
              </a:spcBef>
              <a:spcAft>
                <a:spcPts val="800"/>
              </a:spcAft>
            </a:pPr>
            <a:r>
              <a:rPr lang="en-US" dirty="0"/>
              <a:t>Conclusion</a:t>
            </a:r>
          </a:p>
        </p:txBody>
      </p:sp>
      <p:sp>
        <p:nvSpPr>
          <p:cNvPr id="3" name="Content Placeholder 2">
            <a:extLst>
              <a:ext uri="{FF2B5EF4-FFF2-40B4-BE49-F238E27FC236}">
                <a16:creationId xmlns:a16="http://schemas.microsoft.com/office/drawing/2014/main" id="{A199A3DA-0C6C-E9E4-EDFE-22530C0120F4}"/>
              </a:ext>
            </a:extLst>
          </p:cNvPr>
          <p:cNvSpPr>
            <a:spLocks noGrp="1"/>
          </p:cNvSpPr>
          <p:nvPr>
            <p:ph idx="1"/>
          </p:nvPr>
        </p:nvSpPr>
        <p:spPr>
          <a:xfrm>
            <a:off x="989400" y="1657645"/>
            <a:ext cx="10213200" cy="4040191"/>
          </a:xfrm>
        </p:spPr>
        <p:txBody>
          <a:bodyPr/>
          <a:lstStyle/>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Summary: Combined CP and Tucker decomposition with novelty detection	</a:t>
            </a:r>
          </a:p>
          <a:p>
            <a:pPr>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Benefits: Enhanced detection of novel geological formations</a:t>
            </a:r>
          </a:p>
          <a:p>
            <a:pPr>
              <a:lnSpc>
                <a:spcPct val="107000"/>
              </a:lnSpc>
              <a:spcBef>
                <a:spcPts val="0"/>
              </a:spcBef>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Bef>
                <a:spcPts val="0"/>
              </a:spcBef>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Future Work: Application to other datasets, further optimization</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Other image sets</a:t>
            </a:r>
          </a:p>
          <a:p>
            <a:pPr marL="1462950" lvl="2" indent="-285750">
              <a:lnSpc>
                <a:spcPct val="107000"/>
              </a:lnSpc>
              <a:spcBef>
                <a:spcPts val="0"/>
              </a:spcBef>
              <a:buFont typeface="Courier New" panose="02070309020205020404" pitchFamily="49" charset="0"/>
              <a:buChar char="o"/>
            </a:pPr>
            <a:r>
              <a:rPr lang="en-US" sz="1800" kern="100" dirty="0" err="1">
                <a:latin typeface="Aptos" panose="020B0004020202020204" pitchFamily="34" charset="0"/>
                <a:cs typeface="Times New Roman" panose="02020603050405020304" pitchFamily="18" charset="0"/>
              </a:rPr>
              <a:t>Eg.</a:t>
            </a:r>
            <a:r>
              <a:rPr lang="en-US" sz="1800" kern="100" dirty="0">
                <a:latin typeface="Aptos" panose="020B0004020202020204" pitchFamily="34" charset="0"/>
                <a:cs typeface="Times New Roman" panose="02020603050405020304" pitchFamily="18" charset="0"/>
              </a:rPr>
              <a:t> CCTV cameras for anomaly detection, temperature sensor images, etc.</a:t>
            </a:r>
          </a:p>
          <a:p>
            <a:pPr marL="1062900" lvl="2" indent="-342900">
              <a:lnSpc>
                <a:spcPct val="107000"/>
              </a:lnSpc>
              <a:spcBef>
                <a:spcPts val="0"/>
              </a:spcBef>
              <a:buFont typeface="Aptos" panose="020B0004020202020204" pitchFamily="34" charset="0"/>
              <a:buChar char="-"/>
            </a:pPr>
            <a:r>
              <a:rPr lang="en-US" sz="1800" kern="100" dirty="0">
                <a:latin typeface="Aptos" panose="020B0004020202020204" pitchFamily="34" charset="0"/>
                <a:cs typeface="Times New Roman" panose="02020603050405020304" pitchFamily="18" charset="0"/>
              </a:rPr>
              <a:t>Signal data sets for anomaly detection</a:t>
            </a:r>
          </a:p>
          <a:p>
            <a:pPr>
              <a:lnSpc>
                <a:spcPct val="107000"/>
              </a:lnSpc>
              <a:spcBef>
                <a:spcPts val="0"/>
              </a:spcBef>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2979602B-E9D5-A36F-6228-EF946A3BB0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0021367"/>
      </p:ext>
    </p:extLst>
  </p:cSld>
  <p:clrMapOvr>
    <a:masterClrMapping/>
  </p:clrMapOvr>
  <mc:AlternateContent xmlns:mc="http://schemas.openxmlformats.org/markup-compatibility/2006">
    <mc:Choice xmlns:p14="http://schemas.microsoft.com/office/powerpoint/2010/main" Requires="p14">
      <p:transition spd="slow" p14:dur="2000" advTm="20010"/>
    </mc:Choice>
    <mc:Fallback>
      <p:transition spd="slow" advTm="2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rosty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2848</TotalTime>
  <Words>1200</Words>
  <Application>Microsoft Office PowerPoint</Application>
  <PresentationFormat>Widescreen</PresentationFormat>
  <Paragraphs>97</Paragraphs>
  <Slides>10</Slides>
  <Notes>10</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Arial</vt:lpstr>
      <vt:lpstr>Avenir Next LT Pro</vt:lpstr>
      <vt:lpstr>Courier New</vt:lpstr>
      <vt:lpstr>Goudy Old Style</vt:lpstr>
      <vt:lpstr>Söhne</vt:lpstr>
      <vt:lpstr>Wingdings</vt:lpstr>
      <vt:lpstr>FrostyVTI</vt:lpstr>
      <vt:lpstr>Novelty Detection in Martian Geology Using Advanced High-Dimensional Tensor Decomposition Methods</vt:lpstr>
      <vt:lpstr>Introduction</vt:lpstr>
      <vt:lpstr>Problem</vt:lpstr>
      <vt:lpstr>Data collection and pre-processing</vt:lpstr>
      <vt:lpstr>Tensor decomposition</vt:lpstr>
      <vt:lpstr>Model selection and training</vt:lpstr>
      <vt:lpstr>Model evaluation and threshold selection</vt:lpstr>
      <vt:lpstr>Model deployment and recommendations</vt:lpstr>
      <vt:lpstr>Conclusion</vt:lpstr>
      <vt:lpstr>Prior studies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Novelty Detection in Martian Geology Using Advanced High-Dimensional Tensor Decomposition Methods</dc:title>
  <dc:creator>Chan, Anthony C</dc:creator>
  <cp:lastModifiedBy>Chan, Anthony C</cp:lastModifiedBy>
  <cp:revision>16</cp:revision>
  <dcterms:created xsi:type="dcterms:W3CDTF">2024-05-25T16:12:30Z</dcterms:created>
  <dcterms:modified xsi:type="dcterms:W3CDTF">2024-05-27T15:40:53Z</dcterms:modified>
</cp:coreProperties>
</file>